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89C1C7-3DCD-1040-A9CF-14679D8B5DDD}" type="datetimeFigureOut">
              <a:rPr lang="en-US" smtClean="0"/>
              <a:t>10/17/16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E49A5-4136-284D-997B-48E1D791A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52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Instructor use</a:t>
            </a:r>
          </a:p>
          <a:p>
            <a:r>
              <a:t>- This deck is takeaway-first and lecture mode: slides are anchors, explanation lives here in notes.</a:t>
            </a:r>
          </a:p>
          <a:p>
            <a:r>
              <a:t>- Images are used for orientation and conceptual anchoring, not as proof of causation.</a:t>
            </a:r>
          </a:p>
          <a:p/>
          <a:p>
            <a:r>
              <a:t>File setup</a:t>
            </a:r>
          </a:p>
          <a:p>
            <a:r>
              <a:t>- Filenames match the uploads you shared.</a:t>
            </a:r>
          </a:p>
          <a:p/>
          <a:p>
            <a:r>
              <a:t>Distribution safeguard</a:t>
            </a:r>
          </a:p>
          <a:p>
            <a:r>
              <a:t>- If students will not receive speaker notes, publish a companion study note that includes the note content for each concept block.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What is next</a:t>
            </a:r>
          </a:p>
          <a:p>
            <a:r>
              <a:t>- Somatic versus autonomic, then sympathetic versus parasympathetic.</a:t>
            </a:r>
          </a:p>
          <a:p/>
          <a:p>
            <a:r>
              <a:t>Why this matters</a:t>
            </a:r>
          </a:p>
          <a:p>
            <a:r>
              <a:t>- Used constantly for emotion, stress, and health.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Accuracy guardrails</a:t>
            </a:r>
          </a:p>
          <a:p>
            <a:r>
              <a:t>- Somatic includes reflexes.</a:t>
            </a:r>
          </a:p>
          <a:p>
            <a:r>
              <a:t>- Autonomic is influenced by context and learning.</a:t>
            </a:r>
          </a:p>
          <a:p>
            <a:r>
              <a:t>- Sympathetic and parasympathetic can co-occur.</a:t>
            </a:r>
          </a:p>
          <a:p/>
          <a:p>
            <a:r>
              <a:t>Transition</a:t>
            </a:r>
          </a:p>
          <a:p>
            <a:r>
              <a:t>- Move from the map to what the autonomic branches tend to do.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Accuracy guardrail</a:t>
            </a:r>
          </a:p>
          <a:p>
            <a:r>
              <a:t>- Avoid “sympathetic equals stress equals bad.” Emphasize flexibility.</a:t>
            </a:r>
          </a:p>
          <a:p/>
          <a:p>
            <a:r>
              <a:t>Transition</a:t>
            </a:r>
          </a:p>
          <a:p>
            <a:r>
              <a:t>- Pair with parasympathetic restoration.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Accuracy guardrail</a:t>
            </a:r>
          </a:p>
          <a:p>
            <a:r>
              <a:t>- Avoid a strict binary. Emphasize dynamic balance.</a:t>
            </a:r>
          </a:p>
          <a:p/>
          <a:p>
            <a:r>
              <a:t>Transition</a:t>
            </a:r>
          </a:p>
          <a:p>
            <a:r>
              <a:t>- Engage: apply to scenarios.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Intended answers</a:t>
            </a:r>
          </a:p>
          <a:p>
            <a:r>
              <a:t>- Sprinting and speech: sympathetic more active.</a:t>
            </a:r>
          </a:p>
          <a:p>
            <a:r>
              <a:t>- Eating and sleep onset: parasympathetic more active.</a:t>
            </a:r>
          </a:p>
          <a:p/>
          <a:p>
            <a:r>
              <a:t>Common wrong answers</a:t>
            </a:r>
          </a:p>
          <a:p>
            <a:r>
              <a:t>- Treating “rest and digest” as meaning parasympathetic only happens during sleep.</a:t>
            </a:r>
          </a:p>
          <a:p>
            <a:r>
              <a:t>- Treating “fight or flight” as meaning sympathetic only happens during danger.</a:t>
            </a:r>
          </a:p>
          <a:p/>
          <a:p>
            <a:r>
              <a:t>Debrief</a:t>
            </a:r>
          </a:p>
          <a:p>
            <a:r>
              <a:t>- Ask: what is the body trying to accomplish.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What is next</a:t>
            </a:r>
          </a:p>
          <a:p>
            <a:r>
              <a:t>- Neurons and glia, then electrical within neurons and chemical between neurons.</a:t>
            </a:r>
          </a:p>
          <a:p/>
          <a:p>
            <a:r>
              <a:t>Why this matters</a:t>
            </a:r>
          </a:p>
          <a:p>
            <a:r>
              <a:t>- Drugs, learning, and disorders depend on synapses and communication.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Key points</a:t>
            </a:r>
          </a:p>
          <a:p>
            <a:r>
              <a:t>- Oligodendrocytes myelinate CNS axons; Schwann cells myelinate PNS axons.</a:t>
            </a:r>
          </a:p>
          <a:p>
            <a:r>
              <a:t>- Microglia play immune-like roles in the CNS.</a:t>
            </a:r>
          </a:p>
          <a:p/>
          <a:p>
            <a:r>
              <a:t>Transition</a:t>
            </a:r>
          </a:p>
          <a:p>
            <a:r>
              <a:t>- Separate signal types: electrical within, chemical between.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Teaching move</a:t>
            </a:r>
          </a:p>
          <a:p>
            <a:r>
              <a:t>- Keep it conceptual here, then go detailed on synapses next.</a:t>
            </a:r>
          </a:p>
          <a:p/>
          <a:p>
            <a:r>
              <a:t>Transition</a:t>
            </a:r>
          </a:p>
          <a:p>
            <a:r>
              <a:t>- Show a detailed synapse and connect it to drug effects.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Accuracy guardrail</a:t>
            </a:r>
          </a:p>
          <a:p>
            <a:r>
              <a:t>- Neurotransmitters are not one-chemical equals one emotion.</a:t>
            </a:r>
          </a:p>
          <a:p>
            <a:r>
              <a:t>- Effects depend on receptors, pathways, and context.</a:t>
            </a:r>
          </a:p>
          <a:p/>
          <a:p>
            <a:r>
              <a:t>Transition</a:t>
            </a:r>
          </a:p>
          <a:p>
            <a:r>
              <a:t>- Engage: connect a medication idea to synapse mechanisms.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Intended answer</a:t>
            </a:r>
          </a:p>
          <a:p>
            <a:r>
              <a:t>- Reuptake inhibition is common, but emphasize reasoning.</a:t>
            </a:r>
          </a:p>
          <a:p/>
          <a:p>
            <a:r>
              <a:t>Common wrong answer</a:t>
            </a:r>
          </a:p>
          <a:p>
            <a:r>
              <a:t>- Explaining it via action potentials rather than synaptic clearance.</a:t>
            </a:r>
          </a:p>
          <a:p/>
          <a:p>
            <a:r>
              <a:t>Debrief</a:t>
            </a:r>
          </a:p>
          <a:p>
            <a:r>
              <a:t>- Ask: how would changing clearance change receptor activation.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Teaching note</a:t>
            </a:r>
          </a:p>
          <a:p>
            <a:r>
              <a:t>- Keep repeating the organizing question: input, processing, output, regulation.</a:t>
            </a:r>
          </a:p>
          <a:p>
            <a:r>
              <a:t>- Remind students that maps are simplifications used for learning and communication.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What is next</a:t>
            </a:r>
          </a:p>
          <a:p>
            <a:r>
              <a:t>- Forebrain, midbrain, hindbrain; then landmarks, lobes, limbic structures.</a:t>
            </a:r>
          </a:p>
          <a:p/>
          <a:p>
            <a:r>
              <a:t>Why this matters</a:t>
            </a:r>
          </a:p>
          <a:p>
            <a:r>
              <a:t>- Students need network cautions from day one.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Accuracy guardrail</a:t>
            </a:r>
          </a:p>
          <a:p>
            <a:r>
              <a:t>- Thalamus is typically forebrain, not midbrain.</a:t>
            </a:r>
          </a:p>
          <a:p/>
          <a:p>
            <a:r>
              <a:t>Transition</a:t>
            </a:r>
          </a:p>
          <a:p>
            <a:r>
              <a:t>- Show forebrain structures, then contrast with hindbrain.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Accuracy guardrail</a:t>
            </a:r>
          </a:p>
          <a:p>
            <a:r>
              <a:t>- Limbic system is a convenient label, not a crisp anatomical unit.</a:t>
            </a:r>
          </a:p>
          <a:p/>
          <a:p>
            <a:r>
              <a:t>Transition</a:t>
            </a:r>
          </a:p>
          <a:p>
            <a:r>
              <a:t>- Contrast with hindbrain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Teaching notes</a:t>
            </a:r>
          </a:p>
          <a:p>
            <a:r>
              <a:t>- Brainstem: breathing, heart rate, arousal.</a:t>
            </a:r>
          </a:p>
          <a:p>
            <a:r>
              <a:t>- Cerebellum: coordination, timing, error correction.</a:t>
            </a:r>
          </a:p>
          <a:p/>
          <a:p>
            <a:r>
              <a:t>Transition</a:t>
            </a:r>
          </a:p>
          <a:p>
            <a:r>
              <a:t>- Shift to cortex landmarks and lobes.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Teaching move</a:t>
            </a:r>
          </a:p>
          <a:p>
            <a:r>
              <a:t>- Central sulcus as anchor between motor and somatosensory regions.</a:t>
            </a:r>
          </a:p>
          <a:p/>
          <a:p>
            <a:r>
              <a:t>Transition</a:t>
            </a:r>
          </a:p>
          <a:p>
            <a:r>
              <a:t>- Use a clear lobe map, then build lobe tendencies.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Teaching notes</a:t>
            </a:r>
          </a:p>
          <a:p>
            <a:r>
              <a:t>- Use one tendency per lobe in speech, then state the network caution.</a:t>
            </a:r>
          </a:p>
          <a:p/>
          <a:p>
            <a:r>
              <a:t>Transition</a:t>
            </a:r>
          </a:p>
          <a:p>
            <a:r>
              <a:t>- Engage: apply lobe tendencies to a scenario without overclaiming.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Intended answers</a:t>
            </a:r>
          </a:p>
          <a:p>
            <a:r>
              <a:t>- Frontal, parietal, temporal, occipital.</a:t>
            </a:r>
          </a:p>
          <a:p/>
          <a:p>
            <a:r>
              <a:t>Common wrong answers</a:t>
            </a:r>
          </a:p>
          <a:p>
            <a:r>
              <a:t>- Treating first guess as only location.</a:t>
            </a:r>
          </a:p>
          <a:p>
            <a:r>
              <a:t>- Swapping parietal and temporal.</a:t>
            </a:r>
          </a:p>
          <a:p/>
          <a:p>
            <a:r>
              <a:t>Debrief</a:t>
            </a:r>
          </a:p>
          <a:p>
            <a:r>
              <a:t>- Ask: why is it only a first guess.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Accuracy guardrail</a:t>
            </a:r>
          </a:p>
          <a:p>
            <a:r>
              <a:t>- Present as a network concept.</a:t>
            </a:r>
          </a:p>
          <a:p/>
          <a:p>
            <a:r>
              <a:t>Transition</a:t>
            </a:r>
          </a:p>
          <a:p>
            <a:r>
              <a:t>- Zoom in: amygdala and hippocampus.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Accuracy guardrail</a:t>
            </a:r>
          </a:p>
          <a:p>
            <a:r>
              <a:t>- Avoid “amygdala equals fear.”</a:t>
            </a:r>
          </a:p>
          <a:p/>
          <a:p>
            <a:r>
              <a:t>Transition</a:t>
            </a:r>
          </a:p>
          <a:p>
            <a:r>
              <a:t>- Hippocampus for context and new memory formation.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Accuracy guardrail</a:t>
            </a:r>
          </a:p>
          <a:p>
            <a:r>
              <a:t>- Long-term storage is distributed across cortex.</a:t>
            </a:r>
          </a:p>
          <a:p/>
          <a:p>
            <a:r>
              <a:t>Transition</a:t>
            </a:r>
          </a:p>
          <a:p>
            <a:r>
              <a:t>- Engage: distinguish roles via a scenario.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What is next</a:t>
            </a:r>
          </a:p>
          <a:p>
            <a:r>
              <a:t>- A clean map of the central and peripheral nervous systems.</a:t>
            </a:r>
          </a:p>
          <a:p/>
          <a:p>
            <a:r>
              <a:t>Why this matters</a:t>
            </a:r>
          </a:p>
          <a:p>
            <a:r>
              <a:t>- Most confusion later comes from losing track of divisions and signal direction.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Good answer features</a:t>
            </a:r>
          </a:p>
          <a:p>
            <a:r>
              <a:t>- Mentions context/location or episodic memory as hippocampus-related.</a:t>
            </a:r>
          </a:p>
          <a:p>
            <a:r>
              <a:t>- Mentions salience or threat relevance as amygdala-related.</a:t>
            </a:r>
          </a:p>
          <a:p/>
          <a:p>
            <a:r>
              <a:t>Common wrong answers</a:t>
            </a:r>
          </a:p>
          <a:p>
            <a:r>
              <a:t>- “Amygdala stores fear memories.” Correct with distributed storage and networks.</a:t>
            </a:r>
          </a:p>
          <a:p/>
          <a:p>
            <a:r>
              <a:t>Debrief</a:t>
            </a:r>
          </a:p>
          <a:p>
            <a:r>
              <a:t>- Ask for one sentence, then paraphrase precisely.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What is next</a:t>
            </a:r>
          </a:p>
          <a:p>
            <a:r>
              <a:t>- How we study the brain and why method limits matter.</a:t>
            </a:r>
          </a:p>
          <a:p/>
          <a:p>
            <a:r>
              <a:t>Why this matters</a:t>
            </a:r>
          </a:p>
          <a:p>
            <a:r>
              <a:t>- Prevent treating diagrams or brain images as proof of causation.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Use</a:t>
            </a:r>
          </a:p>
          <a:p>
            <a:r>
              <a:t>- Treat this as a misconception check.</a:t>
            </a:r>
          </a:p>
          <a:p/>
          <a:p>
            <a:r>
              <a:t>What to critique</a:t>
            </a:r>
          </a:p>
          <a:p>
            <a:r>
              <a:t>- Functions are distributed across networks.</a:t>
            </a:r>
          </a:p>
          <a:p>
            <a:r>
              <a:t>- Executive control is not only prefrontal cortex.</a:t>
            </a:r>
          </a:p>
          <a:p/>
          <a:p>
            <a:r>
              <a:t>Transition</a:t>
            </a:r>
          </a:p>
          <a:p>
            <a:r>
              <a:t>- Name common research methods and what kinds of claims they support.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Key distinctions</a:t>
            </a:r>
          </a:p>
          <a:p>
            <a:r>
              <a:t>- EEG: timing, weaker location.</a:t>
            </a:r>
          </a:p>
          <a:p>
            <a:r>
              <a:t>- fMRI: location, slower and often correlational.</a:t>
            </a:r>
          </a:p>
          <a:p>
            <a:r>
              <a:t>- Lesions and stimulation: closer to causality, but constrained.</a:t>
            </a:r>
          </a:p>
          <a:p/>
          <a:p>
            <a:r>
              <a:t>Transition</a:t>
            </a:r>
          </a:p>
          <a:p>
            <a:r>
              <a:t>- Engage: what questions to ask before believing a headline.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Good questions</a:t>
            </a:r>
          </a:p>
          <a:p>
            <a:r>
              <a:t>- What method was used.</a:t>
            </a:r>
          </a:p>
          <a:p>
            <a:r>
              <a:t>- Correlational or causal.</a:t>
            </a:r>
          </a:p>
          <a:p>
            <a:r>
              <a:t>- Sample and context.</a:t>
            </a:r>
          </a:p>
          <a:p/>
          <a:p>
            <a:r>
              <a:t>Debrief</a:t>
            </a:r>
          </a:p>
          <a:p>
            <a:r>
              <a:t>- Collect three questions and group them: method, inference, context.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What is next</a:t>
            </a:r>
          </a:p>
          <a:p>
            <a:r>
              <a:t>- Plasticity as the bridge to learning, memory, development, and disorders.</a:t>
            </a:r>
          </a:p>
          <a:p/>
          <a:p>
            <a:r>
              <a:t>Why this matters</a:t>
            </a:r>
          </a:p>
          <a:p>
            <a:r>
              <a:t>- Prevent a fixed, destiny-like view of the brain.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Guardrails</a:t>
            </a:r>
          </a:p>
          <a:p>
            <a:r>
              <a:t>- Plasticity is real, but not unlimited.</a:t>
            </a:r>
          </a:p>
          <a:p>
            <a:r>
              <a:t>- Timing and constraints matter.</a:t>
            </a:r>
          </a:p>
          <a:p/>
          <a:p>
            <a:r>
              <a:t>Transition</a:t>
            </a:r>
          </a:p>
          <a:p>
            <a:r>
              <a:t>- Synthesis: connect systems, cells, regions, methods.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Teaching move</a:t>
            </a:r>
          </a:p>
          <a:p>
            <a:r>
              <a:t>- Repeat the throughline: map, mechanism, meaning, method.</a:t>
            </a:r>
          </a:p>
          <a:p/>
          <a:p>
            <a:r>
              <a:t>Transition</a:t>
            </a:r>
          </a:p>
          <a:p>
            <a:r>
              <a:t>- Close with an exit prompt aligned to takeaway-first style.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Debrief</a:t>
            </a:r>
          </a:p>
          <a:p>
            <a:r>
              <a:t>- Collect a few questions and cluster them: systems, signaling, brain regions, methods.</a:t>
            </a:r>
          </a:p>
          <a:p>
            <a:r>
              <a:t>- Use clusters to decide what to reteach next class.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Image licensing reminders</a:t>
            </a:r>
          </a:p>
          <a:p>
            <a:r>
              <a:t>- Several images show Cleveland Clinic watermarks with dates. Verify use rights.</a:t>
            </a:r>
          </a:p>
          <a:p>
            <a:r>
              <a:t>- Several diagrams have no visible source; verify licensing before broad distribution.</a:t>
            </a:r>
          </a:p>
          <a:p/>
          <a:p>
            <a:r>
              <a:t>In-class workflow</a:t>
            </a:r>
          </a:p>
          <a:p>
            <a:r>
              <a:t>- Keep the in-class list short and use it intentionally.</a:t>
            </a:r>
          </a:p>
          <a:p>
            <a:r>
              <a:t>- If a link fails, use the image already in the deck and narrate accessibly.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Example</a:t>
            </a:r>
          </a:p>
          <a:p>
            <a:r>
              <a:t>- Touch a hot pan: sensory input, spinal processing, motor output, learning to avoid.</a:t>
            </a:r>
          </a:p>
          <a:p/>
          <a:p>
            <a:r>
              <a:t>Common confusion</a:t>
            </a:r>
          </a:p>
          <a:p>
            <a:r>
              <a:t>- The spinal cord and peripheral pathways also matter.</a:t>
            </a:r>
          </a:p>
          <a:p/>
          <a:p>
            <a:r>
              <a:t>Transition</a:t>
            </a:r>
          </a:p>
          <a:p>
            <a:r>
              <a:t>- Now anchor those functions to a system-level map.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Caption</a:t>
            </a:r>
          </a:p>
          <a:p>
            <a:r>
              <a:t>- Hierarchical map of the nervous system.</a:t>
            </a:r>
          </a:p>
          <a:p/>
          <a:p>
            <a:r>
              <a:t>Accuracy note</a:t>
            </a:r>
          </a:p>
          <a:p>
            <a:r>
              <a:t>- Somatic includes voluntary movement and reflex loops.</a:t>
            </a:r>
          </a:p>
          <a:p>
            <a:r>
              <a:t>- Autonomic is often automatic, but not fully beyond influence.</a:t>
            </a:r>
          </a:p>
          <a:p/>
          <a:p>
            <a:r>
              <a:t>Transition</a:t>
            </a:r>
          </a:p>
          <a:p>
            <a:r>
              <a:t>- Use a more student-friendly version next, then add signal direction.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Caption</a:t>
            </a:r>
          </a:p>
          <a:p>
            <a:r>
              <a:t>- Student-friendly overview of CNS vs PNS and somatic vs autonomic.</a:t>
            </a:r>
          </a:p>
          <a:p/>
          <a:p>
            <a:r>
              <a:t>Accuracy guardrails</a:t>
            </a:r>
          </a:p>
          <a:p>
            <a:r>
              <a:t>- Autonomic is not a strict on-off switch.</a:t>
            </a:r>
          </a:p>
          <a:p>
            <a:r>
              <a:t>- Somatic is not always voluntary.</a:t>
            </a:r>
          </a:p>
          <a:p/>
          <a:p>
            <a:r>
              <a:t>Transition</a:t>
            </a:r>
          </a:p>
          <a:p>
            <a:r>
              <a:t>- Add the direction layer: afferent and efferent.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Caption</a:t>
            </a:r>
          </a:p>
          <a:p>
            <a:r>
              <a:t>- Afferent versus efferent as a direction label.</a:t>
            </a:r>
          </a:p>
          <a:p/>
          <a:p>
            <a:r>
              <a:t>Accuracy guardrail</a:t>
            </a:r>
          </a:p>
          <a:p>
            <a:r>
              <a:t>- Sensory input includes external senses and internal visceral sensory signals.</a:t>
            </a:r>
          </a:p>
          <a:p/>
          <a:p>
            <a:r>
              <a:t>Transition</a:t>
            </a:r>
          </a:p>
          <a:p>
            <a:r>
              <a:t>- Apply direction to a loop example.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Teaching notes</a:t>
            </a:r>
          </a:p>
          <a:p>
            <a:r>
              <a:t>- Choose one scenario: hot surface, withdraw, recovery.</a:t>
            </a:r>
          </a:p>
          <a:p>
            <a:r>
              <a:t>- Name where processing happens: spinal cord for reflex, cortex for report.</a:t>
            </a:r>
          </a:p>
          <a:p/>
          <a:p>
            <a:r>
              <a:t>Transition</a:t>
            </a:r>
          </a:p>
          <a:p>
            <a:r>
              <a:t>- Engage: classify examples as afferent or efferent.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3" sz="quarter"/>
          </p:nvPr>
        </p:nvSpPr>
        <p:spPr/>
        <p:txBody>
          <a:bodyPr/>
          <a:lstStyle/>
          <a:p>
            <a:r>
              <a:t>Intended answers</a:t>
            </a:r>
          </a:p>
          <a:p>
            <a:r>
              <a:t>- Afferent: feeling heat; feeling heart pounding.</a:t>
            </a:r>
          </a:p>
          <a:p>
            <a:r>
              <a:t>- Efferent: pulling hand away; sweating.</a:t>
            </a:r>
          </a:p>
          <a:p/>
          <a:p>
            <a:r>
              <a:t>Common wrong answers</a:t>
            </a:r>
          </a:p>
          <a:p>
            <a:r>
              <a:t>- Calling sweating sensory because it is felt.</a:t>
            </a:r>
          </a:p>
          <a:p>
            <a:r>
              <a:t>- Treating the terms as system names.</a:t>
            </a:r>
          </a:p>
          <a:p/>
          <a:p>
            <a:r>
              <a:t>Debrief</a:t>
            </a:r>
          </a:p>
          <a:p>
            <a:r>
              <a:t>- Ask for one explanation, not four.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5" sz="quarter"/>
          </p:nvPr>
        </p:nvSpPr>
        <p:spPr/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Relationship Id="rId3" Type="http://schemas.openxmlformats.org/officeDocument/2006/relationships/notesSlide" Target="../notesSlides/notesSlide11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notesSlide" Target="../notesSlides/notesSlide12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notesSlide" Target="../notesSlides/notesSlide1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notesSlide" Target="../notesSlides/notesSlide16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notesSlide" Target="../notesSlides/notesSlide1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Relationship Id="rId3" Type="http://schemas.openxmlformats.org/officeDocument/2006/relationships/notesSlide" Target="../notesSlides/notesSlide18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notesSlide" Target="../notesSlides/notesSlide21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notesSlide" Target="../notesSlides/notesSlide22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notesSlide" Target="../notesSlides/notesSlide23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jpg"/><Relationship Id="rId3" Type="http://schemas.openxmlformats.org/officeDocument/2006/relationships/notesSlide" Target="../notesSlides/notesSlide24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Relationship Id="rId3" Type="http://schemas.openxmlformats.org/officeDocument/2006/relationships/notesSlide" Target="../notesSlides/notesSlide25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Relationship Id="rId3" Type="http://schemas.openxmlformats.org/officeDocument/2006/relationships/notesSlide" Target="../notesSlides/notesSlide27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g"/><Relationship Id="rId3" Type="http://schemas.openxmlformats.org/officeDocument/2006/relationships/notesSlide" Target="../notesSlides/notesSlide28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g"/><Relationship Id="rId3" Type="http://schemas.openxmlformats.org/officeDocument/2006/relationships/notesSlide" Target="../notesSlides/notesSlide29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notesSlide" Target="../notesSlides/notesSlide32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notesSlide" Target="../notesSlides/notesSlide5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notesSlide" Target="../notesSlides/notesSlide6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notesSlide" Target="../notesSlides/notesSlide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notesSlide" Target="../notesSlides/notesSlide8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Neuroscience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Neuroscience links behavior to brain and body processes without overclaiming what a diagram can prove.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234440"/>
            <a:ext cx="11094415" cy="4526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200">
                <a:latin typeface="Calibri"/>
              </a:defRPr>
            </a:pPr>
            <a:r>
              <a:t>Cells, signals, systems, and brain networks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2468880"/>
            <a:ext cx="10728655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400" b="1">
                <a:latin typeface="Calibri"/>
              </a:rPr>
              <a:t>Peripheral nervous system in detail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Somatic versus autonomic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The PNS carries signals through somatic pathways and autonomic regulation pathways.</a:t>
            </a:r>
          </a:p>
        </p:txBody>
      </p:sp>
      <p:pic>
        <p:nvPicPr>
          <p:cNvPr id="4" name="Picture 3" descr="FE654D8D-34DC-442D-B41E-723A5FFFF21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188720"/>
            <a:ext cx="11094415" cy="46177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Sympathetic nervous system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Sympathetic activity supports rapid action by shifting resources toward immediate demands.</a:t>
            </a:r>
          </a:p>
        </p:txBody>
      </p:sp>
      <p:pic>
        <p:nvPicPr>
          <p:cNvPr id="4" name="Picture 3" descr="32EE4961-7F63-484A-9812-1BE69A3E89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188720"/>
            <a:ext cx="11094415" cy="46177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Parasympathetic nervous system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Parasympathetic activity supports restoration and digestion as demands pass.</a:t>
            </a:r>
          </a:p>
        </p:txBody>
      </p:sp>
      <p:pic>
        <p:nvPicPr>
          <p:cNvPr id="4" name="Picture 3" descr="20E18DC3-0F87-4019-AC2D-2043CF7108F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188720"/>
            <a:ext cx="11094415" cy="46177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Engage: Which branch is more active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A strong answer connects the scenario to a body goal, not to a slogan.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234440"/>
            <a:ext cx="11094415" cy="4526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200">
                <a:latin typeface="Calibri"/>
              </a:defRPr>
            </a:pPr>
            <a:r>
              <a:t>For each situation, name which branch is more active and why:</a:t>
            </a:r>
          </a:p>
          <a:p>
            <a:pPr>
              <a:defRPr sz="2200">
                <a:latin typeface="Calibri"/>
              </a:defRPr>
            </a:pPr>
            <a:r>
              <a:t>Sprinting to catch a bus</a:t>
            </a:r>
          </a:p>
          <a:p>
            <a:pPr>
              <a:defRPr sz="2200">
                <a:latin typeface="Calibri"/>
              </a:defRPr>
            </a:pPr>
            <a:r>
              <a:t>Eating a meal after a long day</a:t>
            </a:r>
          </a:p>
          <a:p>
            <a:pPr>
              <a:defRPr sz="2200">
                <a:latin typeface="Calibri"/>
              </a:defRPr>
            </a:pPr>
            <a:r>
              <a:t>Giving a speech</a:t>
            </a:r>
          </a:p>
          <a:p>
            <a:pPr>
              <a:defRPr sz="2200">
                <a:latin typeface="Calibri"/>
              </a:defRPr>
            </a:pPr>
            <a:r>
              <a:t>Falling asleep</a:t>
            </a:r>
          </a:p>
          <a:p>
            <a:pPr>
              <a:defRPr sz="2200">
                <a:latin typeface="Calibri"/>
              </a:defRPr>
            </a:pPr>
            <a:r>
              <a:t>Three minutes. Pair-share, then report one example.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2468880"/>
            <a:ext cx="10728655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400" b="1">
                <a:latin typeface="Calibri"/>
              </a:rPr>
              <a:t>Cells and signaling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Neurons and glia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Glial cells are active partners in neural function, not passive filler.</a:t>
            </a:r>
          </a:p>
        </p:txBody>
      </p:sp>
      <p:pic>
        <p:nvPicPr>
          <p:cNvPr id="4" name="Picture 3" descr="E2615B71-7C03-4288-ADE1-35A7A5D90AAF_conve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188720"/>
            <a:ext cx="11094415" cy="46177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Electrical within neurons, chemical between neurons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Neural communication uses electrical signaling within cells and chemical signaling between cells.</a:t>
            </a:r>
          </a:p>
        </p:txBody>
      </p:sp>
      <p:pic>
        <p:nvPicPr>
          <p:cNvPr id="4" name="Picture 3" descr="01754E57-4A8D-4495-BC85-F46EF408EF9F_conve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188720"/>
            <a:ext cx="11094415" cy="46177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Synapse and neurotransmitter signaling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Synapses translate electrical signals into chemical signals and shape what happens next.</a:t>
            </a:r>
          </a:p>
        </p:txBody>
      </p:sp>
      <p:pic>
        <p:nvPicPr>
          <p:cNvPr id="4" name="Picture 3" descr="259F4FEF-70DD-467B-B5F8-00760449A0DC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188720"/>
            <a:ext cx="11094415" cy="46177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Engage: Where would a drug act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A strong answer names one mechanism and links it to neurotransmitter clearance.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234440"/>
            <a:ext cx="11094415" cy="4526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200">
                <a:latin typeface="Calibri"/>
              </a:defRPr>
            </a:pPr>
            <a:r>
              <a:t>A medication increases neurotransmitter levels in the synaptic cleft.</a:t>
            </a:r>
          </a:p>
          <a:p>
            <a:pPr>
              <a:defRPr sz="2200">
                <a:latin typeface="Calibri"/>
              </a:defRPr>
            </a:pPr>
            <a:r>
              <a:t>Which mechanism is most likely affected:</a:t>
            </a:r>
          </a:p>
          <a:p>
            <a:pPr>
              <a:defRPr sz="2200">
                <a:latin typeface="Calibri"/>
              </a:defRPr>
            </a:pPr>
            <a:r>
              <a:t>Reuptake</a:t>
            </a:r>
          </a:p>
          <a:p>
            <a:pPr>
              <a:defRPr sz="2200">
                <a:latin typeface="Calibri"/>
              </a:defRPr>
            </a:pPr>
            <a:r>
              <a:t>Breakdown by enzymes</a:t>
            </a:r>
          </a:p>
          <a:p>
            <a:pPr>
              <a:defRPr sz="2200">
                <a:latin typeface="Calibri"/>
              </a:defRPr>
            </a:pPr>
            <a:r>
              <a:t>Vesicle release</a:t>
            </a:r>
          </a:p>
          <a:p>
            <a:pPr>
              <a:defRPr sz="2200">
                <a:latin typeface="Calibri"/>
              </a:defRPr>
            </a:pPr>
            <a:r>
              <a:t>Two minutes. Vote, then write one sentence justification.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How today is organized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We will move from systems to cells to brain regions, then back to how we know what we know.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234440"/>
            <a:ext cx="11094415" cy="4526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200">
                <a:latin typeface="Calibri"/>
              </a:defRPr>
            </a:pPr>
            <a:r>
              <a:t>Start with the big map of the nervous system</a:t>
            </a:r>
          </a:p>
          <a:p>
            <a:pPr>
              <a:defRPr sz="2200">
                <a:latin typeface="Calibri"/>
              </a:defRPr>
            </a:pPr>
            <a:r>
              <a:t>Add signal direction: afferent and efferent</a:t>
            </a:r>
          </a:p>
          <a:p>
            <a:pPr>
              <a:defRPr sz="2200">
                <a:latin typeface="Calibri"/>
              </a:defRPr>
            </a:pPr>
            <a:r>
              <a:t>Zoom in: neurons, glia, action potentials, synapses</a:t>
            </a:r>
          </a:p>
          <a:p>
            <a:pPr>
              <a:defRPr sz="2200">
                <a:latin typeface="Calibri"/>
              </a:defRPr>
            </a:pPr>
            <a:r>
              <a:t>Zoom out: autonomic regulation and brain structures</a:t>
            </a:r>
          </a:p>
          <a:p>
            <a:pPr>
              <a:defRPr sz="2200">
                <a:latin typeface="Calibri"/>
              </a:defRPr>
            </a:pPr>
            <a:r>
              <a:t>End with methods and limits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2468880"/>
            <a:ext cx="10728655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400" b="1">
                <a:latin typeface="Calibri"/>
              </a:rPr>
              <a:t>Brain regions and networks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Forebrain, midbrain, hindbrain orientation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Brain regions are connected; labels help orientation, not perfect boundaries.</a:t>
            </a:r>
          </a:p>
        </p:txBody>
      </p:sp>
      <p:pic>
        <p:nvPicPr>
          <p:cNvPr id="4" name="Picture 3" descr="A8CFB6AC-C06F-4AEB-BACB-70BE4E9E0164_conve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188720"/>
            <a:ext cx="11094415" cy="46177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Forebrain structures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Forebrain structures support complex cognition and connect emotion, memory, and body regulation.</a:t>
            </a:r>
          </a:p>
        </p:txBody>
      </p:sp>
      <p:pic>
        <p:nvPicPr>
          <p:cNvPr id="4" name="Picture 3" descr="0BD5B067-A8E2-4569-B6D9-EB98B42AA1AD_conve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188720"/>
            <a:ext cx="11094415" cy="46177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Hindbrain structures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Hindbrain structures support vital functions and coordinated movement.</a:t>
            </a:r>
          </a:p>
        </p:txBody>
      </p:sp>
      <p:pic>
        <p:nvPicPr>
          <p:cNvPr id="4" name="Picture 3" descr="E1E549CB-7BD0-4809-A27C-73812BF115AF_conve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188720"/>
            <a:ext cx="11094415" cy="461772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Brain landmarks for orientation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Landmarks help you locate where functions tend to cluster, even though functions rely on networks.</a:t>
            </a:r>
          </a:p>
        </p:txBody>
      </p:sp>
      <p:pic>
        <p:nvPicPr>
          <p:cNvPr id="4" name="Picture 3" descr="339C3C91-0D3C-4ADE-B06B-0C282F05083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188720"/>
            <a:ext cx="11094415" cy="46177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Cerebral cortex lobes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Lobes are a rough map; most functions depend on networks across lobes.</a:t>
            </a:r>
          </a:p>
        </p:txBody>
      </p:sp>
      <p:pic>
        <p:nvPicPr>
          <p:cNvPr id="4" name="Picture 3" descr="A5BAED1F-E2FC-4299-873D-3E49317BA5E1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188720"/>
            <a:ext cx="11094415" cy="461772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Engage: Which lobe would you check first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A strong answer gives a reasonable first guess and remembers that networks matter.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234440"/>
            <a:ext cx="11094415" cy="4526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200">
                <a:latin typeface="Calibri"/>
              </a:defRPr>
            </a:pPr>
            <a:r>
              <a:t>For each function, write the lobe you would check first:</a:t>
            </a:r>
          </a:p>
          <a:p>
            <a:pPr>
              <a:defRPr sz="2200">
                <a:latin typeface="Calibri"/>
              </a:defRPr>
            </a:pPr>
            <a:r>
              <a:t>Planning and self-control</a:t>
            </a:r>
          </a:p>
          <a:p>
            <a:pPr>
              <a:defRPr sz="2200">
                <a:latin typeface="Calibri"/>
              </a:defRPr>
            </a:pPr>
            <a:r>
              <a:t>Touch and body position</a:t>
            </a:r>
          </a:p>
          <a:p>
            <a:pPr>
              <a:defRPr sz="2200">
                <a:latin typeface="Calibri"/>
              </a:defRPr>
            </a:pPr>
            <a:r>
              <a:t>Hearing and language comprehension</a:t>
            </a:r>
          </a:p>
          <a:p>
            <a:pPr>
              <a:defRPr sz="2200">
                <a:latin typeface="Calibri"/>
              </a:defRPr>
            </a:pPr>
            <a:r>
              <a:t>Visual processing</a:t>
            </a:r>
          </a:p>
          <a:p>
            <a:pPr>
              <a:defRPr sz="2200">
                <a:latin typeface="Calibri"/>
              </a:defRPr>
            </a:pPr>
            <a:r>
              <a:t>Two minutes. Write four lobes.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Limbic system overview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Limbic network ideas link emotion, memory, motivation, and body regulation.</a:t>
            </a:r>
          </a:p>
        </p:txBody>
      </p:sp>
      <p:pic>
        <p:nvPicPr>
          <p:cNvPr id="4" name="Picture 3" descr="EC783643-B329-4B37-A2A7-102DE9793A2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188720"/>
            <a:ext cx="11094415" cy="461772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Amygdala in context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The amygdala helps prioritize important stimuli, including potential threats.</a:t>
            </a:r>
          </a:p>
        </p:txBody>
      </p:sp>
      <p:pic>
        <p:nvPicPr>
          <p:cNvPr id="4" name="Picture 3" descr="20F76233-FD9B-429E-B138-24B10BE817CB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188720"/>
            <a:ext cx="11094415" cy="461772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Hippocampus and memory formation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The hippocampus supports forming new episodic memories and linking experiences to context.</a:t>
            </a:r>
          </a:p>
        </p:txBody>
      </p:sp>
      <p:pic>
        <p:nvPicPr>
          <p:cNvPr id="4" name="Picture 3" descr="504E8C7A-553A-448A-9F5B-8AE4E7CF164A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188720"/>
            <a:ext cx="11094415" cy="46177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2468880"/>
            <a:ext cx="10728655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400" b="1">
                <a:latin typeface="Calibri"/>
              </a:rPr>
              <a:t>The nervous system map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Engage: Amygdala and hippocampus together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A strong answer links context to hippocampus and threat relevance to amygdala.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234440"/>
            <a:ext cx="11094415" cy="4526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200">
                <a:latin typeface="Calibri"/>
              </a:defRPr>
            </a:pPr>
            <a:r>
              <a:t>A student remembers where a scary incident happened and feels fear walking by that spot.</a:t>
            </a:r>
          </a:p>
          <a:p>
            <a:pPr>
              <a:defRPr sz="2200">
                <a:latin typeface="Calibri"/>
              </a:defRPr>
            </a:pPr>
            <a:r>
              <a:t>In one sentence, explain how the amygdala and hippocampus could both be involved.</a:t>
            </a:r>
          </a:p>
          <a:p>
            <a:pPr>
              <a:defRPr sz="2200">
                <a:latin typeface="Calibri"/>
              </a:defRPr>
            </a:pPr>
            <a:r>
              <a:t>Two minutes. Write one sentence.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2468880"/>
            <a:ext cx="10728655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400" b="1">
                <a:latin typeface="Calibri"/>
              </a:rPr>
              <a:t>Methods and limits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Evaluate an oversimplification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Simple one-region “state” maps are useful metaphors but misleading as anatomy.</a:t>
            </a:r>
          </a:p>
        </p:txBody>
      </p:sp>
      <p:pic>
        <p:nvPicPr>
          <p:cNvPr id="4" name="Picture 3" descr="81BB1A6F-1069-4A1A-925D-2092C007260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188720"/>
            <a:ext cx="11094415" cy="461772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How we study the brain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Brain methods trade off timing, location, invasiveness, and causal inference.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234440"/>
            <a:ext cx="11094415" cy="4526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200">
                <a:latin typeface="Calibri"/>
              </a:defRPr>
            </a:pPr>
            <a:r>
              <a:t>Lesions and case studies</a:t>
            </a:r>
          </a:p>
          <a:p>
            <a:pPr>
              <a:defRPr sz="2200">
                <a:latin typeface="Calibri"/>
              </a:defRPr>
            </a:pPr>
            <a:r>
              <a:t>EEG and ERPs</a:t>
            </a:r>
          </a:p>
          <a:p>
            <a:pPr>
              <a:defRPr sz="2200">
                <a:latin typeface="Calibri"/>
              </a:defRPr>
            </a:pPr>
            <a:r>
              <a:t>fMRI and PET</a:t>
            </a:r>
          </a:p>
          <a:p>
            <a:pPr>
              <a:defRPr sz="2200">
                <a:latin typeface="Calibri"/>
              </a:defRPr>
            </a:pPr>
            <a:r>
              <a:t>Stimulation methods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Engage: What would you ask first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A strong question asks about method, inference type, and alternative explanations.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234440"/>
            <a:ext cx="11094415" cy="4526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200">
                <a:latin typeface="Calibri"/>
              </a:defRPr>
            </a:pPr>
            <a:r>
              <a:t>A headline says “This brain region causes anxiety.”</a:t>
            </a:r>
          </a:p>
          <a:p>
            <a:pPr>
              <a:defRPr sz="2200">
                <a:latin typeface="Calibri"/>
              </a:defRPr>
            </a:pPr>
            <a:r>
              <a:t>Write one question you would ask before believing it.</a:t>
            </a:r>
          </a:p>
          <a:p>
            <a:pPr>
              <a:defRPr sz="2200">
                <a:latin typeface="Calibri"/>
              </a:defRPr>
            </a:pPr>
            <a:r>
              <a:t>Two minutes. Write one sentence.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2468880"/>
            <a:ext cx="10728655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4400" b="1">
                <a:latin typeface="Calibri"/>
              </a:rPr>
              <a:t>Plasticity and wrap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Neuroplasticity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Experience changes the brain through plasticity across the lifespan.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234440"/>
            <a:ext cx="11094415" cy="4526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200">
                <a:latin typeface="Calibri"/>
              </a:defRPr>
            </a:pPr>
            <a:r>
              <a:t>Brains change with experience</a:t>
            </a:r>
          </a:p>
          <a:p>
            <a:pPr>
              <a:defRPr sz="2200">
                <a:latin typeface="Calibri"/>
              </a:defRPr>
            </a:pPr>
            <a:r>
              <a:t>Connections strengthen and weaken</a:t>
            </a:r>
          </a:p>
          <a:p>
            <a:pPr>
              <a:defRPr sz="2200">
                <a:latin typeface="Calibri"/>
              </a:defRPr>
            </a:pPr>
            <a:r>
              <a:t>Development reshapes networks</a:t>
            </a:r>
          </a:p>
          <a:p>
            <a:pPr>
              <a:defRPr sz="2200">
                <a:latin typeface="Calibri"/>
              </a:defRPr>
            </a:pPr>
            <a:r>
              <a:t>Injury can reorganize function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Synthesis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Neuroscience explains behavior by combining levels of analysis and respecting evidence limits.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234440"/>
            <a:ext cx="11094415" cy="4526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200">
                <a:latin typeface="Calibri"/>
              </a:defRPr>
            </a:pPr>
            <a:r>
              <a:t>Systems map where signals travel</a:t>
            </a:r>
          </a:p>
          <a:p>
            <a:pPr>
              <a:defRPr sz="2200">
                <a:latin typeface="Calibri"/>
              </a:defRPr>
            </a:pPr>
            <a:r>
              <a:t>Cells explain how signals happen</a:t>
            </a:r>
          </a:p>
          <a:p>
            <a:pPr>
              <a:defRPr sz="2200">
                <a:latin typeface="Calibri"/>
              </a:defRPr>
            </a:pPr>
            <a:r>
              <a:t>Brain regions orient likely function clusters</a:t>
            </a:r>
          </a:p>
          <a:p>
            <a:pPr>
              <a:defRPr sz="2200">
                <a:latin typeface="Calibri"/>
              </a:defRPr>
            </a:pPr>
            <a:r>
              <a:t>Methods limit justified conclusions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Exit prompt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A strong exit response is specific enough to guide study and specific enough to be answerable.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234440"/>
            <a:ext cx="11094415" cy="4526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200">
                <a:latin typeface="Calibri"/>
              </a:defRPr>
            </a:pPr>
            <a:r>
              <a:t>Write one takeaway you will remember next week and one question you want answered next class.</a:t>
            </a:r>
          </a:p>
          <a:p>
            <a:pPr>
              <a:defRPr sz="2200">
                <a:latin typeface="Calibri"/>
              </a:defRPr>
            </a:pPr>
            <a:r>
              <a:t>Two minutes. Write two lines.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Resources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Use resources to practice explanations, not to memorize labels without meaning.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234440"/>
            <a:ext cx="11094415" cy="4526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200">
                <a:latin typeface="Calibri"/>
              </a:defRPr>
            </a:pPr>
            <a:r>
              <a:t>In class: Lobe map for quick orientation</a:t>
            </a:r>
          </a:p>
          <a:p>
            <a:pPr>
              <a:defRPr sz="2200">
                <a:latin typeface="Calibri"/>
              </a:defRPr>
            </a:pPr>
            <a:r>
              <a:t>In class: Synapse diagram for drug mechanism reasoning</a:t>
            </a:r>
          </a:p>
          <a:p>
            <a:pPr>
              <a:defRPr sz="2200">
                <a:latin typeface="Calibri"/>
              </a:defRPr>
            </a:pPr>
            <a:r>
              <a:t>In class: Autonomic branch diagrams for scenario practice</a:t>
            </a:r>
          </a:p>
          <a:p>
            <a:pPr>
              <a:defRPr sz="2200">
                <a:latin typeface="Calibri"/>
              </a:defRPr>
            </a:pPr>
            <a:r>
              <a:t>Optional: Practice set on CNS vs PNS and afferent vs efferent</a:t>
            </a:r>
          </a:p>
          <a:p>
            <a:pPr>
              <a:defRPr sz="2200">
                <a:latin typeface="Calibri"/>
              </a:defRPr>
            </a:pPr>
            <a:r>
              <a:t>Optional: Short review on action potentials vs synaptic transmission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What the nervous system does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The nervous system senses, decides, acts, and adapts.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234440"/>
            <a:ext cx="11094415" cy="4526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200">
                <a:latin typeface="Calibri"/>
              </a:defRPr>
            </a:pPr>
            <a:r>
              <a:t>Detects information</a:t>
            </a:r>
          </a:p>
          <a:p>
            <a:pPr>
              <a:defRPr sz="2200">
                <a:latin typeface="Calibri"/>
              </a:defRPr>
            </a:pPr>
            <a:r>
              <a:t>Processes and integrates</a:t>
            </a:r>
          </a:p>
          <a:p>
            <a:pPr>
              <a:defRPr sz="2200">
                <a:latin typeface="Calibri"/>
              </a:defRPr>
            </a:pPr>
            <a:r>
              <a:t>Produces responses</a:t>
            </a:r>
          </a:p>
          <a:p>
            <a:pPr>
              <a:defRPr sz="2200">
                <a:latin typeface="Calibri"/>
              </a:defRPr>
            </a:pPr>
            <a:r>
              <a:t>Learns and adapts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Divisions of the nervous system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Divisions help you locate where signals travel and what kinds of actions they control.</a:t>
            </a:r>
          </a:p>
        </p:txBody>
      </p:sp>
      <p:pic>
        <p:nvPicPr>
          <p:cNvPr id="4" name="Picture 3" descr="81B9C011-77D9-495C-9691-35CABB6F9376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188720"/>
            <a:ext cx="11094415" cy="46177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Nervous system map in plain language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CNS processes and integrates; PNS carries signals between CNS and body.</a:t>
            </a:r>
          </a:p>
        </p:txBody>
      </p:sp>
      <p:pic>
        <p:nvPicPr>
          <p:cNvPr id="4" name="Picture 3" descr="AC2A1A8D-FC53-4DD8-AD4E-0B81BC0790E1_conve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188720"/>
            <a:ext cx="11094415" cy="46177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Afferent and efferent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Direction matters: afferent goes to the CNS, efferent goes to the body.</a:t>
            </a:r>
          </a:p>
        </p:txBody>
      </p:sp>
      <p:pic>
        <p:nvPicPr>
          <p:cNvPr id="4" name="Picture 3" descr="49780C82-19B2-4261-9A2D-3A1E85A6F5A2_conve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188720"/>
            <a:ext cx="11094415" cy="46177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Sensory input and motor output loop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Behavior is a loop: input, processing, output, and ongoing adjustment.</a:t>
            </a:r>
          </a:p>
        </p:txBody>
      </p:sp>
      <p:pic>
        <p:nvPicPr>
          <p:cNvPr id="4" name="Picture 3" descr="B5316C22-CBE6-42C2-817F-1709809DAFC1_convert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1188720"/>
            <a:ext cx="11094415" cy="46177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548640" y="411480"/>
            <a:ext cx="11094415" cy="64008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3400" b="1">
                <a:latin typeface="Calibri"/>
              </a:rPr>
              <a:t>Engage: Afferent or efferent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8640" y="5943600"/>
            <a:ext cx="11094415" cy="502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800" b="1">
                <a:latin typeface="Calibri"/>
              </a:rPr>
              <a:t>Takeaway: A strong answer labels direction correctly and can explain one example in plain language.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640" y="1234440"/>
            <a:ext cx="11094415" cy="4526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200">
                <a:latin typeface="Calibri"/>
              </a:defRPr>
            </a:pPr>
            <a:r>
              <a:t>Classify each as afferent or efferent:</a:t>
            </a:r>
          </a:p>
          <a:p>
            <a:pPr>
              <a:defRPr sz="2200">
                <a:latin typeface="Calibri"/>
              </a:defRPr>
            </a:pPr>
            <a:r>
              <a:t>Touching a hot mug and feeling heat</a:t>
            </a:r>
          </a:p>
          <a:p>
            <a:pPr>
              <a:defRPr sz="2200">
                <a:latin typeface="Calibri"/>
              </a:defRPr>
            </a:pPr>
            <a:r>
              <a:t>Pulling your hand away</a:t>
            </a:r>
          </a:p>
          <a:p>
            <a:pPr>
              <a:defRPr sz="2200">
                <a:latin typeface="Calibri"/>
              </a:defRPr>
            </a:pPr>
            <a:r>
              <a:t>Feeling your heart pounding</a:t>
            </a:r>
          </a:p>
          <a:p>
            <a:pPr>
              <a:defRPr sz="2200">
                <a:latin typeface="Calibri"/>
              </a:defRPr>
            </a:pPr>
            <a:r>
              <a:t>Sweating</a:t>
            </a:r>
          </a:p>
          <a:p>
            <a:pPr>
              <a:defRPr sz="2200">
                <a:latin typeface="Calibri"/>
              </a:defRPr>
            </a:pPr>
            <a:r>
              <a:t>Two minutes. Write four labels.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